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8" r:id="rId4"/>
    <p:sldId id="304" r:id="rId5"/>
    <p:sldId id="305" r:id="rId6"/>
    <p:sldId id="306" r:id="rId7"/>
    <p:sldId id="307" r:id="rId8"/>
    <p:sldId id="315" r:id="rId9"/>
    <p:sldId id="316" r:id="rId10"/>
    <p:sldId id="301" r:id="rId11"/>
    <p:sldId id="317" r:id="rId12"/>
    <p:sldId id="263" r:id="rId13"/>
    <p:sldId id="274" r:id="rId14"/>
    <p:sldId id="310" r:id="rId15"/>
    <p:sldId id="272" r:id="rId16"/>
    <p:sldId id="276" r:id="rId17"/>
    <p:sldId id="302" r:id="rId18"/>
    <p:sldId id="312" r:id="rId19"/>
    <p:sldId id="275" r:id="rId20"/>
    <p:sldId id="319" r:id="rId21"/>
    <p:sldId id="320" r:id="rId22"/>
    <p:sldId id="314" r:id="rId23"/>
    <p:sldId id="296" r:id="rId24"/>
    <p:sldId id="29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00"/>
    <a:srgbClr val="FFFFCC"/>
    <a:srgbClr val="FF0000"/>
    <a:srgbClr val="FFFF66"/>
    <a:srgbClr val="000066"/>
    <a:srgbClr val="CCFF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07" autoAdjust="0"/>
    <p:restoredTop sz="94660"/>
  </p:normalViewPr>
  <p:slideViewPr>
    <p:cSldViewPr>
      <p:cViewPr varScale="1">
        <p:scale>
          <a:sx n="64" d="100"/>
          <a:sy n="64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2BB57D1-50A3-49D0-AA27-A8C977D624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7B401-96C3-4A49-9DC9-88FE792A02F0}" type="slidenum">
              <a:rPr lang="en-US"/>
              <a:pPr/>
              <a:t>21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69A71-CBC7-4591-B91E-83F1F4734E09}" type="slidenum">
              <a:rPr lang="en-US"/>
              <a:pPr/>
              <a:t>23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5ECD-8BB0-4356-AF45-76944F26A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0AABC-36DF-49A3-82FD-ED3EAAB98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4284-0915-4B5C-8303-5D5A61B7D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70F82-1553-4A44-835F-3A5A4C2C5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29256-10DD-4C37-9229-876974B72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4CAE-7B17-4978-85B7-6D961C4F5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87AF0-8449-48B3-A078-35A7122A5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43FE9-8814-4F99-819F-39E71CB3E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588EC-C239-4D19-9927-7013FF639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41B20-5A96-4FE6-8F82-3A275D6FF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97034-BB24-41B1-876C-2BB516E05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120CD51-553D-45AB-8CB1-DE8AD27733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Gia_Lai" TargetMode="External"/><Relationship Id="rId13" Type="http://schemas.openxmlformats.org/officeDocument/2006/relationships/hyperlink" Target="http://vi.wikipedia.org/wiki/V%C6%B0%E1%BB%9Dn_qu%E1%BB%91c_gia_Bidoup_N%C3%BAi_B%C3%A0" TargetMode="External"/><Relationship Id="rId18" Type="http://schemas.openxmlformats.org/officeDocument/2006/relationships/hyperlink" Target="http://vi.wikipedia.org/wiki/Khu_b%E1%BA%A3o_t%E1%BB%93n_thi%C3%AAn_nhi%C3%AAn_Ea_S%C3%B4" TargetMode="External"/><Relationship Id="rId26" Type="http://schemas.openxmlformats.org/officeDocument/2006/relationships/hyperlink" Target="http://vi.wikipedia.org/wiki/Khu_d%E1%BB%B1_tr%E1%BB%AF_sinh_quy%E1%BB%83n_ven_bi%E1%BB%83n_v%C3%A0_bi%E1%BB%83n_%C4%91%E1%BA%A3o_Ki%C3%AAn_Giang" TargetMode="External"/><Relationship Id="rId3" Type="http://schemas.openxmlformats.org/officeDocument/2006/relationships/hyperlink" Target="http://vi.wikipedia.org/wiki/Hecta" TargetMode="External"/><Relationship Id="rId21" Type="http://schemas.openxmlformats.org/officeDocument/2006/relationships/hyperlink" Target="http://vi.wikipedia.org/w/index.php?title=Khu_b%E1%BA%A3o_t%E1%BB%93n_thi%C3%AAn_nhi%C3%AAn_T%C3%A0_%C4%90%C3%B9ng&amp;action=edit&amp;redlink=1" TargetMode="External"/><Relationship Id="rId7" Type="http://schemas.openxmlformats.org/officeDocument/2006/relationships/hyperlink" Target="http://vi.wikipedia.org/wiki/V%C6%B0%E1%BB%9Dn_qu%E1%BB%91c_gia_Kon_Ka_Kinh" TargetMode="External"/><Relationship Id="rId12" Type="http://schemas.openxmlformats.org/officeDocument/2006/relationships/hyperlink" Target="http://vi.wikipedia.org/wiki/V%C6%B0%E1%BB%9Dn_qu%E1%BB%91c_gia_Ch%C6%B0_Yang_Sin" TargetMode="External"/><Relationship Id="rId17" Type="http://schemas.openxmlformats.org/officeDocument/2006/relationships/hyperlink" Target="http://vi.wikipedia.org/w/index.php?title=Khu_b%E1%BA%A3o_t%E1%BB%93n_thi%C3%AAn_nhi%C3%AAn_Kon_Cha_R%C4%83ng&amp;action=edit&amp;redlink=1" TargetMode="External"/><Relationship Id="rId25" Type="http://schemas.openxmlformats.org/officeDocument/2006/relationships/hyperlink" Target="http://vi.wikipedia.org/wiki/Khu_d%E1%BB%B1_tr%E1%BB%AF_sinh_quy%E1%BB%83n_ch%C3%A2u_th%E1%BB%95_s%C3%B4ng_H%E1%BB%93ng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://vi.wikipedia.org/w/index.php?title=Khu_b%E1%BA%A3o_t%E1%BB%93n_thi%C3%AAn_nhi%C3%AAn_Ng%E1%BB%8Dc_Linh_(Kon_Tum)&amp;action=edit&amp;redlink=1" TargetMode="External"/><Relationship Id="rId20" Type="http://schemas.openxmlformats.org/officeDocument/2006/relationships/hyperlink" Target="http://vi.wikipedia.org/w/index.php?title=Khu_b%E1%BA%A3o_t%E1%BB%93n_thi%C3%AAn_nhi%C3%AAn_Nam_Nung&amp;action=edit&amp;redlink=1" TargetMode="External"/><Relationship Id="rId29" Type="http://schemas.openxmlformats.org/officeDocument/2006/relationships/hyperlink" Target="http://vi.wikipedia.org/wiki/C%C3%B9_lao_Ch%C3%A0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.wikipedia.org/wiki/Kon_Tum" TargetMode="External"/><Relationship Id="rId11" Type="http://schemas.openxmlformats.org/officeDocument/2006/relationships/hyperlink" Target="http://vi.wikipedia.org/wiki/%C4%90%E1%BA%AFk_L%E1%BA%AFk" TargetMode="External"/><Relationship Id="rId24" Type="http://schemas.openxmlformats.org/officeDocument/2006/relationships/hyperlink" Target="http://vi.wikipedia.org/wiki/Qu%E1%BA%A7n_%C4%91%E1%BA%A3o_C%C3%A1t_B%C3%A0" TargetMode="External"/><Relationship Id="rId5" Type="http://schemas.openxmlformats.org/officeDocument/2006/relationships/hyperlink" Target="http://vi.wikipedia.org/wiki/V%C6%B0%E1%BB%9Dn_qu%E1%BB%91c_gia_Ch%C6%B0_Mom_Ray" TargetMode="External"/><Relationship Id="rId15" Type="http://schemas.openxmlformats.org/officeDocument/2006/relationships/hyperlink" Target="http://vi.wikipedia.org/wiki/Danh_s%C3%A1ch_khu_b%E1%BA%A3o_t%E1%BB%93n_thi%C3%AAn_nhi%C3%AAn_Vi%E1%BB%87t_Nam" TargetMode="External"/><Relationship Id="rId23" Type="http://schemas.openxmlformats.org/officeDocument/2006/relationships/hyperlink" Target="http://vi.wikipedia.org/wiki/Khu_d%E1%BB%B1_tr%E1%BB%AF_sinh_quy%E1%BB%83n_%C4%90%E1%BB%93ng_Nai" TargetMode="External"/><Relationship Id="rId28" Type="http://schemas.openxmlformats.org/officeDocument/2006/relationships/hyperlink" Target="http://vi.wikipedia.org/wiki/Khu_d%E1%BB%B1_tr%E1%BB%AF_sinh_quy%E1%BB%83n_M%C5%A9i_C%C3%A0_Mau" TargetMode="External"/><Relationship Id="rId10" Type="http://schemas.openxmlformats.org/officeDocument/2006/relationships/hyperlink" Target="http://vi.wikipedia.org/wiki/%C4%90%E1%BA%AFk_N%C3%B4ng" TargetMode="External"/><Relationship Id="rId19" Type="http://schemas.openxmlformats.org/officeDocument/2006/relationships/hyperlink" Target="http://vi.wikipedia.org/wiki/Khu_b%E1%BA%A3o_t%E1%BB%93n_thi%C3%AAn_nhi%C3%AAn_Nam_Kar" TargetMode="External"/><Relationship Id="rId4" Type="http://schemas.openxmlformats.org/officeDocument/2006/relationships/hyperlink" Target="http://vi.wikipedia.org/wiki/T%C3%A2y_Nguy%C3%AAn" TargetMode="External"/><Relationship Id="rId9" Type="http://schemas.openxmlformats.org/officeDocument/2006/relationships/hyperlink" Target="http://vi.wikipedia.org/wiki/V%C6%B0%E1%BB%9Dn_qu%E1%BB%91c_gia_Yok_%C4%90%C3%B4n" TargetMode="External"/><Relationship Id="rId14" Type="http://schemas.openxmlformats.org/officeDocument/2006/relationships/hyperlink" Target="http://vi.wikipedia.org/wiki/L%C3%A2m_%C4%90%E1%BB%93ng" TargetMode="External"/><Relationship Id="rId22" Type="http://schemas.openxmlformats.org/officeDocument/2006/relationships/hyperlink" Target="http://vi.wikipedia.org/wiki/Khu_d%E1%BB%B1_tr%E1%BB%AF_sinh_quy%E1%BB%83n_r%E1%BB%ABng_ng%E1%BA%ADp_m%E1%BA%B7n_C%E1%BA%A7n_Gi%E1%BB%9D" TargetMode="External"/><Relationship Id="rId27" Type="http://schemas.openxmlformats.org/officeDocument/2006/relationships/hyperlink" Target="http://vi.wikipedia.org/wiki/Khu_d%E1%BB%B1_tr%E1%BB%AF_sinh_quy%E1%BB%83n_mi%E1%BB%81n_t%C3%A2y_Ngh%E1%BB%87_A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</a:rPr>
              <a:t>PHẦN 2: LÂM NGHIỆP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</a:rPr>
              <a:t>CHƯƠNG I: </a:t>
            </a:r>
            <a:r>
              <a:rPr lang="en-US" sz="3600" b="1">
                <a:solidFill>
                  <a:srgbClr val="FF0000"/>
                </a:solidFill>
              </a:rPr>
              <a:t>KĨ THUẬT GIEO TRỒNG VÀ CHĂM SÓC CÂY RỪNG</a:t>
            </a:r>
          </a:p>
        </p:txBody>
      </p:sp>
      <p:pic>
        <p:nvPicPr>
          <p:cNvPr id="5129" name="Picture 9" descr="33715muwwyckzs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990600" cy="3048000"/>
          </a:xfrm>
          <a:prstGeom prst="rect">
            <a:avLst/>
          </a:prstGeom>
          <a:noFill/>
        </p:spPr>
      </p:pic>
      <p:pic>
        <p:nvPicPr>
          <p:cNvPr id="5130" name="Picture 10" descr="33715muwwyckzs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8613" y="3508375"/>
            <a:ext cx="1195387" cy="3349625"/>
          </a:xfrm>
          <a:prstGeom prst="rect">
            <a:avLst/>
          </a:prstGeom>
          <a:noFill/>
        </p:spPr>
      </p:pic>
      <p:sp>
        <p:nvSpPr>
          <p:cNvPr id="5133" name="Text Box 13"/>
          <p:cNvSpPr txBox="1">
            <a:spLocks noChangeArrowheads="1"/>
          </p:cNvSpPr>
          <p:nvPr>
            <p:ph type="title"/>
          </p:nvPr>
        </p:nvSpPr>
        <p:spPr>
          <a:xfrm>
            <a:off x="381000" y="1752600"/>
            <a:ext cx="8534400" cy="2438400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TIẾT 23 - BÀI 22:</a:t>
            </a:r>
            <a:br>
              <a:rPr lang="en-US" sz="3600" b="1">
                <a:solidFill>
                  <a:srgbClr val="FF0000"/>
                </a:solidFill>
              </a:rPr>
            </a:br>
            <a:r>
              <a:rPr lang="en-US" sz="3600" b="1">
                <a:solidFill>
                  <a:srgbClr val="FF0000"/>
                </a:solidFill>
              </a:rPr>
              <a:t> VAI TRÒ CỦA RỪNG VÀ NHIỆM VỤ CỦA TRỒNG RỪNG 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62000" y="37338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FontTx/>
              <a:buAutoNum type="romanUcPeriod"/>
            </a:pPr>
            <a:r>
              <a:rPr lang="en-US" sz="3600">
                <a:latin typeface="Arial" charset="0"/>
              </a:rPr>
              <a:t>Vai trò của rừng và trồng rừng</a:t>
            </a:r>
          </a:p>
          <a:p>
            <a:pPr marL="812800" indent="-812800" eaLnBrk="1" hangingPunct="1">
              <a:spcBef>
                <a:spcPct val="20000"/>
              </a:spcBef>
              <a:buFontTx/>
              <a:buAutoNum type="romanUcPeriod"/>
            </a:pPr>
            <a:r>
              <a:rPr lang="en-US" sz="3600">
                <a:latin typeface="Arial" charset="0"/>
              </a:rPr>
              <a:t>Nhiệm vụ của trồng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new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16288" cy="6438900"/>
          </a:xfrm>
          <a:prstGeom prst="rect">
            <a:avLst/>
          </a:prstGeom>
          <a:noFill/>
        </p:spPr>
      </p:pic>
      <p:sp>
        <p:nvSpPr>
          <p:cNvPr id="62464" name="Rectangle 1024"/>
          <p:cNvSpPr>
            <a:spLocks noChangeArrowheads="1"/>
          </p:cNvSpPr>
          <p:nvPr/>
        </p:nvSpPr>
        <p:spPr bwMode="auto">
          <a:xfrm>
            <a:off x="0" y="2568575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120" name="Group 1680"/>
          <p:cNvGraphicFramePr>
            <a:graphicFrameLocks noGrp="1"/>
          </p:cNvGraphicFramePr>
          <p:nvPr/>
        </p:nvGraphicFramePr>
        <p:xfrm>
          <a:off x="3048000" y="152400"/>
          <a:ext cx="5668963" cy="1722755"/>
        </p:xfrm>
        <a:graphic>
          <a:graphicData uri="http://schemas.openxmlformats.org/drawingml/2006/table">
            <a:tbl>
              <a:tblPr/>
              <a:tblGrid>
                <a:gridCol w="1417638"/>
                <a:gridCol w="1149350"/>
                <a:gridCol w="842962"/>
                <a:gridCol w="803275"/>
                <a:gridCol w="145573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Vùng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Tên vườn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Năm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thành lập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Diện tích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3" tooltip="Hecta"/>
                        </a:rPr>
                        <a:t>ha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Địa điểm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</a:tr>
              <a:tr h="3492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4" tooltip="Tây Nguyên"/>
                        </a:rPr>
                        <a:t>Tây Nguyên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5" tooltip="Vườn quốc gia Chư Mom Ray"/>
                        </a:rPr>
                        <a:t>Chư Mom Ray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56.621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6" tooltip="Kon Tum"/>
                        </a:rPr>
                        <a:t>Kon Tum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7" tooltip="Vườn quốc gia Kon Ka Kinh"/>
                        </a:rPr>
                        <a:t>Kon Ka Kinh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41.780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8" tooltip="Gia Lai"/>
                        </a:rPr>
                        <a:t>Gia Lai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9" tooltip="Vườn quốc gia Yok Đôn"/>
                        </a:rPr>
                        <a:t>Yok Đôn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115.545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0" tooltip="Đắk Nông"/>
                        </a:rPr>
                        <a:t>Đăk Nông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 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1" tooltip="Đắk Lắk"/>
                        </a:rPr>
                        <a:t>Đăk Lăk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2" tooltip="Vườn quốc gia Chư Yang Sin"/>
                        </a:rPr>
                        <a:t>Chư Yang Sin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58.947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1" tooltip="Đắk Lắk"/>
                        </a:rPr>
                        <a:t>Đăk Lăk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3" tooltip="Vườn quốc gia Bidoup Núi Bà"/>
                        </a:rPr>
                        <a:t>Bidoup Núi Bà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64.800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4" tooltip="Lâm Đồng"/>
                        </a:rPr>
                        <a:t>Lâm Đồng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2654" name="Rectangle 1214"/>
          <p:cNvSpPr>
            <a:spLocks noChangeArrowheads="1"/>
          </p:cNvSpPr>
          <p:nvPr/>
        </p:nvSpPr>
        <p:spPr bwMode="auto">
          <a:xfrm>
            <a:off x="0" y="1677988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117" name="Group 1677"/>
          <p:cNvGraphicFramePr>
            <a:graphicFrameLocks noGrp="1"/>
          </p:cNvGraphicFramePr>
          <p:nvPr/>
        </p:nvGraphicFramePr>
        <p:xfrm>
          <a:off x="3124200" y="1905000"/>
          <a:ext cx="5638800" cy="2865120"/>
        </p:xfrm>
        <a:graphic>
          <a:graphicData uri="http://schemas.openxmlformats.org/drawingml/2006/table">
            <a:tbl>
              <a:tblPr/>
              <a:tblGrid>
                <a:gridCol w="1165225"/>
                <a:gridCol w="1538288"/>
                <a:gridCol w="989012"/>
                <a:gridCol w="958850"/>
                <a:gridCol w="987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Vùng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Tên khu bảo tồn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Năm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thành lập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Diện tích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3" tooltip="Hecta"/>
                        </a:rPr>
                        <a:t>ha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5"/>
                        </a:rPr>
                        <a:t>[2]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Địa điểm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4" tooltip="Tây Nguyên"/>
                        </a:rPr>
                        <a:t>Tây Nguyên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585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6" tooltip="Khu bảo tồn thiên nhiên Ngọc Linh (Kon Tum) (trang chưa được viết)"/>
                        </a:rPr>
                        <a:t>Ngọc Linh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38.109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6" tooltip="Kon Tum"/>
                        </a:rPr>
                        <a:t>Kon Tum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246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585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7" tooltip="Khu bảo tồn thiên nhiên Kon Cha Răng (trang chưa được viết)"/>
                        </a:rPr>
                        <a:t>Kon Cha Răng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585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7" tooltip="Khu bảo tồn thiên nhiên Kon Cha Răng (trang chưa được viết)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585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7" tooltip="Khu bảo tồn thiên nhiên Kon Cha Răng (trang chưa được viết)"/>
                        </a:rPr>
                        <a:t>(Kon Chư Răng)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15.446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8" tooltip="Gia Lai"/>
                        </a:rPr>
                        <a:t>Gia Lai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12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8" tooltip="Khu bảo tồn thiên nhiên Ea Sô"/>
                        </a:rPr>
                        <a:t>Ea Sô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24.017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1" tooltip="Đắk Lắk"/>
                        </a:rPr>
                        <a:t>Đắk Lắk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9" tooltip="Khu bảo tồn thiên nhiên Nam Kar"/>
                        </a:rPr>
                        <a:t>Nam Kar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21.912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1" tooltip="Đắk Lắk"/>
                        </a:rPr>
                        <a:t>Đắk Lắk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585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20" tooltip="Khu bảo tồn thiên nhiên Nam Nung (trang chưa được viết)"/>
                        </a:rPr>
                        <a:t>Nam Nung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10.912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0" tooltip="Đắk Nông"/>
                        </a:rPr>
                        <a:t>Đắk Nông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585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21" tooltip="Khu bảo tồn thiên nhiên Tà Đùng (trang chưa được viết)"/>
                        </a:rPr>
                        <a:t>Tà Đùng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17.915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10" tooltip="Đắk Nông"/>
                        </a:rPr>
                        <a:t>Đắk Nông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2882" name="Rectangle 1442"/>
          <p:cNvSpPr>
            <a:spLocks noChangeArrowheads="1"/>
          </p:cNvSpPr>
          <p:nvPr/>
        </p:nvSpPr>
        <p:spPr bwMode="auto">
          <a:xfrm>
            <a:off x="3276600" y="4876800"/>
            <a:ext cx="556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Khu Dự trữ sinh quyển thế giới tại Việt Nam</a:t>
            </a:r>
          </a:p>
          <a:p>
            <a:pPr algn="ctr"/>
            <a:r>
              <a:rPr lang="en-US" sz="1200" b="1">
                <a:hlinkClick r:id="rId22" tooltip="Khu dự trữ sinh quyển rừng ngập mặn Cần Giờ"/>
              </a:rPr>
              <a:t>Khu dự trữ sinh quyển rừng ngập mặn Cần Giờ</a:t>
            </a:r>
            <a:r>
              <a:rPr lang="en-US" sz="1200" b="1"/>
              <a:t>, 2000 </a:t>
            </a:r>
            <a:endParaRPr lang="en-US" sz="1200" b="1">
              <a:hlinkClick r:id="rId23" tooltip="Khu dự trữ sinh quyển Đồng Nai"/>
            </a:endParaRPr>
          </a:p>
          <a:p>
            <a:pPr algn="ctr"/>
            <a:r>
              <a:rPr lang="en-US" sz="1200" b="1">
                <a:hlinkClick r:id="rId23" tooltip="Khu dự trữ sinh quyển Đồng Nai"/>
              </a:rPr>
              <a:t>Khu dự trữ sinh quyển Đồng Nai</a:t>
            </a:r>
            <a:r>
              <a:rPr lang="en-US" sz="1200" b="1"/>
              <a:t>, 2011 </a:t>
            </a:r>
            <a:endParaRPr lang="en-US" sz="1200" b="1">
              <a:hlinkClick r:id="rId24" tooltip="Quần đảo Cát Bà"/>
            </a:endParaRPr>
          </a:p>
          <a:p>
            <a:pPr algn="ctr"/>
            <a:r>
              <a:rPr lang="en-US" sz="1200" b="1">
                <a:hlinkClick r:id="rId24" tooltip="Quần đảo Cát Bà"/>
              </a:rPr>
              <a:t>Khu dự trữ sinh quyển Cát Bà</a:t>
            </a:r>
            <a:r>
              <a:rPr lang="en-US" sz="1200" b="1"/>
              <a:t>, 2004 </a:t>
            </a:r>
            <a:endParaRPr lang="en-US" sz="1200" b="1">
              <a:hlinkClick r:id="rId25" tooltip="Khu dự trữ sinh quyển châu thổ sông Hồng"/>
            </a:endParaRPr>
          </a:p>
          <a:p>
            <a:pPr algn="ctr"/>
            <a:r>
              <a:rPr lang="en-US" sz="1200" b="1">
                <a:hlinkClick r:id="rId25" tooltip="Khu dự trữ sinh quyển châu thổ sông Hồng"/>
              </a:rPr>
              <a:t>Khu dự trữ sinh quyển châu thổ sông Hồng</a:t>
            </a:r>
            <a:r>
              <a:rPr lang="en-US" sz="1200" b="1"/>
              <a:t>, 2004 </a:t>
            </a:r>
            <a:endParaRPr lang="en-US" sz="1200" b="1">
              <a:hlinkClick r:id="rId26" tooltip="Khu dự trữ sinh quyển ven biển và biển đảo Kiên Giang"/>
            </a:endParaRPr>
          </a:p>
          <a:p>
            <a:pPr algn="ctr"/>
            <a:r>
              <a:rPr lang="en-US" sz="1200" b="1">
                <a:hlinkClick r:id="rId26" tooltip="Khu dự trữ sinh quyển ven biển và biển đảo Kiên Giang"/>
              </a:rPr>
              <a:t>Khu dự trữ sinh quyển ven biển và biển đảo Kiên Giang</a:t>
            </a:r>
            <a:r>
              <a:rPr lang="en-US" sz="1200" b="1"/>
              <a:t>, 2006</a:t>
            </a:r>
            <a:endParaRPr lang="en-US" sz="1200" b="1">
              <a:hlinkClick r:id="rId27" tooltip="Khu dự trữ sinh quyển miền tây Nghệ An"/>
            </a:endParaRPr>
          </a:p>
          <a:p>
            <a:pPr algn="ctr"/>
            <a:r>
              <a:rPr lang="en-US" sz="1200" b="1">
                <a:hlinkClick r:id="rId27" tooltip="Khu dự trữ sinh quyển miền tây Nghệ An"/>
              </a:rPr>
              <a:t>Khu dự trữ sinh quyển miền tây Nghệ An</a:t>
            </a:r>
            <a:r>
              <a:rPr lang="en-US" sz="1200" b="1"/>
              <a:t>, 2007.</a:t>
            </a:r>
            <a:endParaRPr lang="en-US" sz="1200" b="1">
              <a:hlinkClick r:id="rId28" tooltip="Khu dự trữ sinh quyển Mũi Cà Mau"/>
            </a:endParaRPr>
          </a:p>
          <a:p>
            <a:pPr algn="ctr"/>
            <a:r>
              <a:rPr lang="en-US" sz="1200" b="1">
                <a:hlinkClick r:id="rId28" tooltip="Khu dự trữ sinh quyển Mũi Cà Mau"/>
              </a:rPr>
              <a:t>Khu dự trữ sinh quyển Mũi Cà Mau</a:t>
            </a:r>
            <a:r>
              <a:rPr lang="en-US" sz="1200" b="1"/>
              <a:t>, 2009 .</a:t>
            </a:r>
            <a:endParaRPr lang="en-US" sz="1200" b="1">
              <a:hlinkClick r:id="rId29" tooltip="Cù lao Chàm"/>
            </a:endParaRPr>
          </a:p>
          <a:p>
            <a:pPr algn="ctr"/>
            <a:r>
              <a:rPr lang="en-US" sz="1200" b="1">
                <a:hlinkClick r:id="rId29" tooltip="Cù lao Chàm"/>
              </a:rPr>
              <a:t>Khu dự trữ sinh quyển Cù Lao Chàm</a:t>
            </a:r>
            <a:r>
              <a:rPr lang="en-US" sz="1200" b="1"/>
              <a:t>, 2009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4824413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2954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/>
              <a:t>- Làm sạch môi trường không khí.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15240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 </a:t>
            </a:r>
            <a:r>
              <a:rPr lang="en-US" sz="2400"/>
              <a:t>Phòng hộ.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20320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xuất khẩu.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26670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sản xuất, làm đồ gia dụng …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5052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Phục vụ du lịch, nghỉ dưỡng, giải trí.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41910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ym typeface="Wingdings" pitchFamily="2" charset="2"/>
              </a:rPr>
              <a:t>-</a:t>
            </a:r>
            <a:r>
              <a:rPr lang="en-US"/>
              <a:t> </a:t>
            </a:r>
            <a:r>
              <a:rPr lang="en-US" sz="2400"/>
              <a:t>Phục vụ nghiên cứu khoa học, bảo tồn các hệ sinh thái rừng tự nhiên, các nguồn gen động thực vật rừng.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8382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II. NHIỆM VỤ CỦA TRỒNG RỪNG Ở NƯỚC TA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0" y="1447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1. Tình hình rừng ở nước ta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138738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7893050" cy="1920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Quan sát biểu đồ và cho nhận xét về tình hình rừng nước ta trong những năm 1943 đến 1995?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322263" y="2971800"/>
            <a:ext cx="2201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1524000"/>
            <a:ext cx="682625" cy="14414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612900" y="2136775"/>
            <a:ext cx="682625" cy="835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433763" y="2971800"/>
            <a:ext cx="2201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662363" y="1530350"/>
            <a:ext cx="682625" cy="1441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400">
              <a:solidFill>
                <a:srgbClr val="009900"/>
              </a:solidFill>
              <a:latin typeface="VNI-Bodon-Poster" pitchFamily="2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724400" y="2289175"/>
            <a:ext cx="682625" cy="682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545263" y="2971800"/>
            <a:ext cx="2276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772275" y="2820988"/>
            <a:ext cx="682625" cy="150812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986713" y="1530350"/>
            <a:ext cx="682625" cy="1443038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0" y="544513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Diện tích rừng tự nhiên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357563" y="544513"/>
            <a:ext cx="296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Độ che phủ của rừng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621463" y="544513"/>
            <a:ext cx="252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Diện tích đồi trọc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0" y="996950"/>
            <a:ext cx="197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14.350.000 ha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384300" y="1679575"/>
            <a:ext cx="182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8.253.000 ha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660775" y="99695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43%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724400" y="183197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28</a:t>
            </a:r>
            <a:r>
              <a:rPr lang="en-US" sz="2400"/>
              <a:t>%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5862638" y="2289175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Không đáng kể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170738" y="996950"/>
            <a:ext cx="197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13.000.000 ha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73075" y="30480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1943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586163" y="30480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1943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6697663" y="30480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1943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536700" y="3048000"/>
            <a:ext cx="83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1995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4724400" y="3048000"/>
            <a:ext cx="83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1995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7986713" y="3048000"/>
            <a:ext cx="83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1995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457200" y="3810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Hình 35: Mức độ rừng bị tàn phá từ năm 1943 đến 1995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2" grpId="1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  <p:bldP spid="22549" grpId="0"/>
      <p:bldP spid="22550" grpId="0"/>
      <p:bldP spid="22551" grpId="0"/>
      <p:bldP spid="22552" grpId="0"/>
      <p:bldP spid="22553" grpId="0"/>
      <p:bldP spid="22554" grpId="0"/>
      <p:bldP spid="22555" grpId="0"/>
      <p:bldP spid="22556" grpId="0"/>
      <p:bldP spid="22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457200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12192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II. NHIỆM VỤ CỦA TRỒNG RỪNG Ở NƯỚC TA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1. Tình hình rừng ở nước ta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5138738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0" y="2514600"/>
            <a:ext cx="5181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- Rừng nước ta trong thời gian qua bị tàn phá nghiêm trọng.</a:t>
            </a:r>
          </a:p>
          <a:p>
            <a:pPr eaLnBrk="1" hangingPunct="1">
              <a:buFontTx/>
              <a:buChar char="-"/>
            </a:pPr>
            <a:r>
              <a:rPr lang="en-US" sz="2400">
                <a:cs typeface="Times New Roman" pitchFamily="18" charset="0"/>
              </a:rPr>
              <a:t> Diện tích và độ che phủ của rừng giảm nhanh. </a:t>
            </a:r>
          </a:p>
          <a:p>
            <a:pPr eaLnBrk="1" hangingPunct="1"/>
            <a:r>
              <a:rPr lang="en-US" sz="2400">
                <a:cs typeface="Times New Roman" pitchFamily="18" charset="0"/>
              </a:rPr>
              <a:t>- Diện tích đồi trọc, đất hoang ngày càng tăng.</a:t>
            </a:r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5257800" y="1371600"/>
            <a:ext cx="38862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Thảo luận nhóm: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Quan sát tranh, liên hệ thực tế cho biết: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 - Những nguyên nhân làm diện tích và độ che phủ của rừng giảm nhanh.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 Tác hại của sự phá rừng.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u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590800" cy="2976563"/>
          </a:xfrm>
          <a:prstGeom prst="rect">
            <a:avLst/>
          </a:prstGeom>
          <a:noFill/>
          <a:ln w="9525">
            <a:solidFill>
              <a:srgbClr val="EFEA1C"/>
            </a:solidFill>
            <a:miter lim="800000"/>
            <a:headEnd/>
            <a:tailEnd/>
          </a:ln>
        </p:spPr>
      </p:pic>
      <p:pic>
        <p:nvPicPr>
          <p:cNvPr id="18437" name="Picture 21" descr="w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icture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2895600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9" name="Picture 9" descr="doi tro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352800"/>
            <a:ext cx="2743200" cy="3200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20494" name="Line 14">
            <a:hlinkClick r:id="rId6" action="ppaction://hlinksldjump"/>
          </p:cNvPr>
          <p:cNvSpPr>
            <a:spLocks noChangeShapeType="1"/>
          </p:cNvSpPr>
          <p:nvPr/>
        </p:nvSpPr>
        <p:spPr bwMode="auto">
          <a:xfrm>
            <a:off x="8382000" y="67056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96" name="Picture 16" descr="images480233_DSC052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505200"/>
            <a:ext cx="3048000" cy="3048000"/>
          </a:xfrm>
          <a:prstGeom prst="rect">
            <a:avLst/>
          </a:prstGeom>
          <a:noFill/>
        </p:spPr>
      </p:pic>
      <p:pic>
        <p:nvPicPr>
          <p:cNvPr id="20498" name="Picture 18" descr="060711_CSPL_Thuydienvaru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3429000"/>
            <a:ext cx="2895600" cy="3124200"/>
          </a:xfrm>
          <a:prstGeom prst="rect">
            <a:avLst/>
          </a:prstGeom>
          <a:noFill/>
        </p:spPr>
      </p:pic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81000" y="2286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3352800" y="2286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6400800" y="2286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76200" y="35052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3276600" y="34290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6248400" y="3352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8200" y="3048000"/>
            <a:ext cx="2667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Sạt lở, xói mòn đất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72200" y="6426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Hạn hán</a:t>
            </a:r>
          </a:p>
        </p:txBody>
      </p:sp>
      <p:pic>
        <p:nvPicPr>
          <p:cNvPr id="24590" name="Picture 14" descr="11_sau1931-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962400" cy="2971800"/>
          </a:xfrm>
          <a:prstGeom prst="rect">
            <a:avLst/>
          </a:prstGeom>
          <a:noFill/>
        </p:spPr>
      </p:pic>
      <p:pic>
        <p:nvPicPr>
          <p:cNvPr id="24592" name="Picture 16" descr="Indone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3876675" cy="2905125"/>
          </a:xfrm>
          <a:prstGeom prst="rect">
            <a:avLst/>
          </a:prstGeom>
          <a:noFill/>
        </p:spPr>
      </p:pic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867400" y="2971800"/>
            <a:ext cx="1905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Lũ lụt</a:t>
            </a:r>
          </a:p>
        </p:txBody>
      </p:sp>
      <p:pic>
        <p:nvPicPr>
          <p:cNvPr id="24595" name="Picture 19" descr="Onkk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3810000" cy="2857500"/>
          </a:xfrm>
          <a:prstGeom prst="rect">
            <a:avLst/>
          </a:prstGeom>
          <a:noFill/>
        </p:spPr>
      </p:pic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09600" y="6418263"/>
            <a:ext cx="2667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Ô nhiễm không khí</a:t>
            </a:r>
          </a:p>
        </p:txBody>
      </p:sp>
      <p:pic>
        <p:nvPicPr>
          <p:cNvPr id="24598" name="Picture 22" descr="1351054187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05200"/>
            <a:ext cx="4191000" cy="2914650"/>
          </a:xfrm>
          <a:prstGeom prst="rect">
            <a:avLst/>
          </a:prstGeom>
          <a:noFill/>
        </p:spPr>
      </p:pic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28600" y="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4495800" y="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4343400" y="36576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04800" y="35052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93" grpId="0" animBg="1"/>
      <p:bldP spid="245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Đó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038600" cy="3038475"/>
          </a:xfrm>
          <a:prstGeom prst="rect">
            <a:avLst/>
          </a:prstGeom>
          <a:noFill/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990600" y="3505200"/>
            <a:ext cx="2590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Băng tan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572000" y="3505200"/>
            <a:ext cx="4191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Động vật không còn nơi sinh sống 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4384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000"/>
              <a:t>Tác hại của sự phá rừng:</a:t>
            </a:r>
          </a:p>
          <a:p>
            <a:r>
              <a:rPr lang="en-US" sz="2000"/>
              <a:t>Biến đổi khí hậu.</a:t>
            </a:r>
          </a:p>
          <a:p>
            <a:r>
              <a:rPr lang="en-US" sz="2000"/>
              <a:t>Ảnh hưởng đến đời sống của động thực vật.</a:t>
            </a:r>
          </a:p>
          <a:p>
            <a:r>
              <a:rPr lang="en-US" sz="2000"/>
              <a:t>Ảnh hưởng đến nền nông nghiệp và công nghiệp.</a:t>
            </a:r>
          </a:p>
          <a:p>
            <a:r>
              <a:rPr lang="en-US" sz="2000"/>
              <a:t>Ảnh hưởng đến sinh hoạt của người dân.</a:t>
            </a:r>
          </a:p>
          <a:p>
            <a:pPr>
              <a:buFontTx/>
              <a:buNone/>
            </a:pPr>
            <a:r>
              <a:rPr lang="en-US" sz="2000"/>
              <a:t>=&gt;   </a:t>
            </a:r>
            <a:r>
              <a:rPr lang="en-US" sz="2000" i="1"/>
              <a:t>Ảnh hưởng lớn đến môi trường, đời sống và sản xuất.</a:t>
            </a: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304800" y="304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63501" name="Picture 13" descr="tamtay.vn - photo - Động Vật Hoang Dã -Châu P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572000" cy="3048000"/>
          </a:xfrm>
          <a:prstGeom prst="rect">
            <a:avLst/>
          </a:prstGeom>
          <a:noFill/>
        </p:spPr>
      </p:pic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4495800" y="304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52400" y="4114800"/>
            <a:ext cx="8763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Là học sinh em sẽ làm gì để bảo vệ rừng?</a:t>
            </a:r>
          </a:p>
          <a:p>
            <a:r>
              <a:rPr lang="en-US" sz="4000">
                <a:solidFill>
                  <a:srgbClr val="FF0000"/>
                </a:solidFill>
              </a:rPr>
              <a:t>Bảo vệ môi trường xanh, sạch cho trường lớp, xóm làng?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3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34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  <p:bldP spid="63497" grpId="0" build="p" animBg="1"/>
      <p:bldP spid="63497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4572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9144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II. NHIỆM VỤ CỦA TRỒNG RỪNG Ở NƯỚC TA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1. Tình hình rừng ở nước ta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5138738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0" y="2071688"/>
            <a:ext cx="5181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- Rừng nước ta trong thời gian qua bị tàn phá nghiêm trọng.</a:t>
            </a:r>
          </a:p>
          <a:p>
            <a:pPr eaLnBrk="1" hangingPunct="1">
              <a:buFontTx/>
              <a:buChar char="-"/>
            </a:pPr>
            <a:r>
              <a:rPr lang="en-US" sz="2400">
                <a:cs typeface="Times New Roman" pitchFamily="18" charset="0"/>
              </a:rPr>
              <a:t> Diện tích và độ che phủ của rừng giảm nhanh. </a:t>
            </a:r>
          </a:p>
          <a:p>
            <a:pPr eaLnBrk="1" hangingPunct="1"/>
            <a:r>
              <a:rPr lang="en-US" sz="2400">
                <a:cs typeface="Times New Roman" pitchFamily="18" charset="0"/>
              </a:rPr>
              <a:t>- Diện tích đồi trọc, đất hoang ngày càng tăng.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426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2. Nhiệm vụ của trồng rừng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7800" y="1600200"/>
            <a:ext cx="3733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Môc tiªu nhµ n­íc ta ph¶i trång rõng, phñ xanh bao nhiªu ha ®Êt l©m nghiÖp? 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0000CC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0" y="4695825"/>
            <a:ext cx="518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    Trồng rừng phủ xanh thường xuyên 19,8 triệu ha đất lâm nghiệp.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5257800" y="1981200"/>
            <a:ext cx="365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Arial" charset="0"/>
                <a:cs typeface="Arial" charset="0"/>
              </a:rPr>
              <a:t>Vậy trồng rừng đáp ứng nhiệm vụ gì ? 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0" y="5486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Trồng rừng sản xuất.</a:t>
            </a:r>
          </a:p>
        </p:txBody>
      </p:sp>
      <p:pic>
        <p:nvPicPr>
          <p:cNvPr id="74768" name="Picture 16" descr="Cây keo lá trà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2895600" cy="3457575"/>
          </a:xfrm>
          <a:prstGeom prst="rect">
            <a:avLst/>
          </a:prstGeom>
          <a:noFill/>
        </p:spPr>
      </p:pic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5715000" y="51816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Rừng Keo lá tràm</a:t>
            </a:r>
          </a:p>
        </p:txBody>
      </p:sp>
      <p:pic>
        <p:nvPicPr>
          <p:cNvPr id="74771" name="Picture 19" descr="Rừng cao su Xuân S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886200" cy="2592388"/>
          </a:xfrm>
          <a:prstGeom prst="rect">
            <a:avLst/>
          </a:prstGeom>
          <a:noFill/>
        </p:spPr>
      </p:pic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6324600" y="44958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Rừng cao su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0" y="594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Trồng rừng phòng hộ.</a:t>
            </a:r>
          </a:p>
        </p:txBody>
      </p:sp>
      <p:pic>
        <p:nvPicPr>
          <p:cNvPr id="74775" name="Picture 23" descr="Rừng phòng hộ ven biển Tuy Hoà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57200"/>
            <a:ext cx="3657600" cy="2443163"/>
          </a:xfrm>
          <a:prstGeom prst="rect">
            <a:avLst/>
          </a:prstGeom>
          <a:noFill/>
        </p:spPr>
      </p:pic>
      <p:pic>
        <p:nvPicPr>
          <p:cNvPr id="74777" name="Picture 25" descr="TrongRungNgapMa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657600"/>
            <a:ext cx="3762375" cy="2552700"/>
          </a:xfrm>
          <a:prstGeom prst="rect">
            <a:avLst/>
          </a:prstGeom>
          <a:noFill/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5410200" y="61722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Trồng rừng ngập mặn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5334000" y="31242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Trồng rừng phi lao chắn cát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0" y="6400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Trồng rừng đặc dụng.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5181600" y="2743200"/>
            <a:ext cx="3429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Ở địa phương em, nhiệm vụ trồng rừng nào là chủ yếu,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  <p:bldP spid="74762" grpId="1"/>
      <p:bldP spid="2" grpId="0"/>
      <p:bldP spid="74765" grpId="0" build="allAtOnce"/>
      <p:bldP spid="74766" grpId="0"/>
      <p:bldP spid="74769" grpId="0"/>
      <p:bldP spid="74769" grpId="1"/>
      <p:bldP spid="74772" grpId="0"/>
      <p:bldP spid="74772" grpId="1"/>
      <p:bldP spid="74773" grpId="0"/>
      <p:bldP spid="74778" grpId="0"/>
      <p:bldP spid="74778" grpId="1"/>
      <p:bldP spid="74779" grpId="0"/>
      <p:bldP spid="74779" grpId="1"/>
      <p:bldP spid="74780" grpId="0"/>
      <p:bldP spid="747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58913" y="1076325"/>
            <a:ext cx="63134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Theo th</a:t>
            </a:r>
            <a:r>
              <a:rPr lang="en-US"/>
              <a:t>ống kê của Kiểm Lâm Việt Nam  tính đến ngày 31-12-2004 về mức độ phục hồi rừng từ năm 1995 đến 2004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130550" y="304800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</a:rPr>
              <a:t> </a:t>
            </a:r>
            <a:r>
              <a:rPr lang="en-US" sz="3600" b="1">
                <a:solidFill>
                  <a:srgbClr val="CC0000"/>
                </a:solidFill>
              </a:rPr>
              <a:t> Th</a:t>
            </a:r>
            <a:r>
              <a:rPr lang="vi-VN" sz="3600" b="1">
                <a:solidFill>
                  <a:srgbClr val="CC0000"/>
                </a:solidFill>
              </a:rPr>
              <a:t>ô</a:t>
            </a:r>
            <a:r>
              <a:rPr lang="en-US" sz="3600" b="1">
                <a:solidFill>
                  <a:srgbClr val="CC0000"/>
                </a:solidFill>
              </a:rPr>
              <a:t>ng tin</a:t>
            </a:r>
            <a:endParaRPr lang="vi-VN" sz="3600" b="1">
              <a:solidFill>
                <a:srgbClr val="CC00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54075" y="2746375"/>
            <a:ext cx="341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Di</a:t>
            </a:r>
            <a:r>
              <a:rPr lang="vi-VN" sz="2400" b="1">
                <a:solidFill>
                  <a:srgbClr val="0000CC"/>
                </a:solidFill>
              </a:rPr>
              <a:t>ện</a:t>
            </a:r>
            <a:r>
              <a:rPr lang="en-US" sz="2400" b="1">
                <a:solidFill>
                  <a:srgbClr val="0000CC"/>
                </a:solidFill>
              </a:rPr>
              <a:t> t</a:t>
            </a:r>
            <a:r>
              <a:rPr lang="vi-VN" sz="2400" b="1">
                <a:solidFill>
                  <a:srgbClr val="0000CC"/>
                </a:solidFill>
              </a:rPr>
              <a:t>ích</a:t>
            </a:r>
            <a:r>
              <a:rPr lang="en-US" sz="2400" b="1">
                <a:solidFill>
                  <a:srgbClr val="0000CC"/>
                </a:solidFill>
              </a:rPr>
              <a:t> r</a:t>
            </a:r>
            <a:r>
              <a:rPr lang="vi-VN" sz="2400" b="1">
                <a:solidFill>
                  <a:srgbClr val="0000CC"/>
                </a:solidFill>
              </a:rPr>
              <a:t>ừng</a:t>
            </a:r>
            <a:r>
              <a:rPr lang="en-US" sz="2400" b="1">
                <a:solidFill>
                  <a:srgbClr val="0000CC"/>
                </a:solidFill>
              </a:rPr>
              <a:t> t</a:t>
            </a:r>
            <a:r>
              <a:rPr lang="vi-VN" sz="2400" b="1">
                <a:solidFill>
                  <a:srgbClr val="0000CC"/>
                </a:solidFill>
              </a:rPr>
              <a:t>ự</a:t>
            </a:r>
            <a:r>
              <a:rPr lang="en-US" sz="2400" b="1">
                <a:solidFill>
                  <a:srgbClr val="0000CC"/>
                </a:solidFill>
              </a:rPr>
              <a:t> nhi</a:t>
            </a:r>
            <a:r>
              <a:rPr lang="vi-VN" sz="2400" b="1">
                <a:solidFill>
                  <a:srgbClr val="0000CC"/>
                </a:solidFill>
              </a:rPr>
              <a:t>ê</a:t>
            </a:r>
            <a:r>
              <a:rPr lang="en-US" sz="2400" b="1">
                <a:solidFill>
                  <a:srgbClr val="0000CC"/>
                </a:solidFill>
              </a:rPr>
              <a:t>n </a:t>
            </a:r>
            <a:endParaRPr lang="vi-VN" sz="2400" b="1">
              <a:solidFill>
                <a:srgbClr val="0000CC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32413" y="2746375"/>
            <a:ext cx="318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00CC"/>
                </a:solidFill>
              </a:rPr>
              <a:t>Độ</a:t>
            </a:r>
            <a:r>
              <a:rPr lang="en-US" sz="2400" b="1">
                <a:solidFill>
                  <a:srgbClr val="0000CC"/>
                </a:solidFill>
              </a:rPr>
              <a:t> che ph</a:t>
            </a:r>
            <a:r>
              <a:rPr lang="vi-VN" sz="2400" b="1">
                <a:solidFill>
                  <a:srgbClr val="0000CC"/>
                </a:solidFill>
              </a:rPr>
              <a:t>ủ</a:t>
            </a:r>
            <a:r>
              <a:rPr lang="en-US" sz="2400" b="1">
                <a:solidFill>
                  <a:srgbClr val="0000CC"/>
                </a:solidFill>
              </a:rPr>
              <a:t> c</a:t>
            </a:r>
            <a:r>
              <a:rPr lang="vi-VN" sz="2400" b="1">
                <a:solidFill>
                  <a:srgbClr val="0000CC"/>
                </a:solidFill>
              </a:rPr>
              <a:t>ủa</a:t>
            </a:r>
            <a:r>
              <a:rPr lang="en-US" sz="2400" b="1">
                <a:solidFill>
                  <a:srgbClr val="0000CC"/>
                </a:solidFill>
              </a:rPr>
              <a:t> r</a:t>
            </a:r>
            <a:r>
              <a:rPr lang="vi-VN" sz="2400" b="1">
                <a:solidFill>
                  <a:srgbClr val="0000CC"/>
                </a:solidFill>
              </a:rPr>
              <a:t>ừng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233488" y="4640263"/>
            <a:ext cx="682625" cy="12144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524125" y="4110038"/>
            <a:ext cx="682625" cy="17446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157288" y="5854700"/>
            <a:ext cx="2201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013450" y="5019675"/>
            <a:ext cx="682625" cy="836613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1800">
              <a:solidFill>
                <a:srgbClr val="009900"/>
              </a:solidFill>
              <a:latin typeface="VNI-Bodon-Poster" pitchFamily="2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077075" y="4565650"/>
            <a:ext cx="682625" cy="1289050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862638" y="5854700"/>
            <a:ext cx="2201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7200" y="4110038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8.253.000 ha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068513" y="3578225"/>
            <a:ext cx="235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10.088.288 ha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015038" y="4489450"/>
            <a:ext cx="83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28%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7077075" y="3881438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36.7%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157288" y="5930900"/>
            <a:ext cx="105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1995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524125" y="59309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2004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937250" y="59309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1995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077075" y="59309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/>
      <p:bldP spid="23569" grpId="0"/>
      <p:bldP spid="23570" grpId="0"/>
      <p:bldP spid="23571" grpId="0"/>
      <p:bldP spid="23572" grpId="0"/>
      <p:bldP spid="23573" grpId="0"/>
      <p:bldP spid="23574" grpId="0"/>
      <p:bldP spid="235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4572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333875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800600" y="1968500"/>
            <a:ext cx="3886200" cy="2236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Dựa vào các hình vẽ dưới đây, em hãy cho biết vai trò của rừng đối với môi trường, kinh tế, sản xuất và đời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4572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0" y="9144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II. NHIỆM VỤ CỦA TRỒNG RỪNG Ở NƯỚC TA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1. Tình hình rừng ở nước ta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138738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0" y="2071688"/>
            <a:ext cx="5181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- Rừng nước ta trong thời gian qua bị tàn phá nghiêm trọng.</a:t>
            </a:r>
          </a:p>
          <a:p>
            <a:pPr eaLnBrk="1" hangingPunct="1">
              <a:buFontTx/>
              <a:buChar char="-"/>
            </a:pPr>
            <a:r>
              <a:rPr lang="en-US" sz="2400">
                <a:cs typeface="Times New Roman" pitchFamily="18" charset="0"/>
              </a:rPr>
              <a:t> Diện tích và độ che phủ của rừng giảm nhanh. </a:t>
            </a:r>
          </a:p>
          <a:p>
            <a:pPr eaLnBrk="1" hangingPunct="1"/>
            <a:r>
              <a:rPr lang="en-US" sz="2400">
                <a:cs typeface="Times New Roman" pitchFamily="18" charset="0"/>
              </a:rPr>
              <a:t>- Diện tích đồi trọc, đất hoang ngày càng tăng.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0" y="426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2. Nhiệm vụ của trồng rừng</a:t>
            </a:r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0" y="4695825"/>
            <a:ext cx="518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    Trồng rừng phủ xanh thường xuyên 19,8 triệu ha đất lâm nghiệp.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0" y="5486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Trồng rừng sản xuất.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0" y="594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Trồng rừng phòng hộ.</a:t>
            </a: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0" y="6400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Trồng rừng đặc dụng.</a:t>
            </a:r>
          </a:p>
        </p:txBody>
      </p:sp>
      <p:sp>
        <p:nvSpPr>
          <p:cNvPr id="86040" name="WordArt 24"/>
          <p:cNvSpPr>
            <a:spLocks noChangeArrowheads="1" noChangeShapeType="1" noTextEdit="1"/>
          </p:cNvSpPr>
          <p:nvPr/>
        </p:nvSpPr>
        <p:spPr bwMode="auto">
          <a:xfrm>
            <a:off x="5867400" y="1066800"/>
            <a:ext cx="2362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CooperH"/>
              </a:rPr>
              <a:t>Ghi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CooperH"/>
              </a:rPr>
              <a:t>nhớ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CooperH"/>
            </a:endParaRP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5181600" y="1981200"/>
            <a:ext cx="39624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/>
              <a:t>- Rừng và trồng rừng có vai trò to lớn trong việc bảo vệ và cải tạo môi trường, phục vụ tích cực cho đời sống và sản xuất.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/>
              <a:t>- Rừng nước ta bị tàn phá nghiêm trọng do đó nhiệm vụ của toàn dân phải tham gia trồng cây gây rừng, phủ xanh 19,8 triệu ha đất lâm nghiệp.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6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6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6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263" y="-80963"/>
            <a:ext cx="9288463" cy="160338"/>
          </a:xfrm>
          <a:prstGeom prst="rect">
            <a:avLst/>
          </a:prstGeom>
          <a:noFill/>
        </p:spPr>
      </p:pic>
      <p:pic>
        <p:nvPicPr>
          <p:cNvPr id="87043" name="Picture 3" descr="smalborg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077200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 bài</a:t>
            </a:r>
          </a:p>
        </p:txBody>
      </p:sp>
      <p:pic>
        <p:nvPicPr>
          <p:cNvPr id="87045" name="Picture 5" descr="atom_particles_spinning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209800"/>
            <a:ext cx="3581400" cy="325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/>
          <p:cNvSpPr>
            <a:spLocks noChangeArrowheads="1"/>
          </p:cNvSpPr>
          <p:nvPr/>
        </p:nvSpPr>
        <p:spPr bwMode="auto">
          <a:xfrm>
            <a:off x="1308100" y="4187825"/>
            <a:ext cx="531813" cy="531813"/>
          </a:xfrm>
          <a:prstGeom prst="ellipse">
            <a:avLst/>
          </a:prstGeom>
          <a:solidFill>
            <a:schemeClr val="bg1"/>
          </a:solidFill>
          <a:ln w="9525">
            <a:solidFill>
              <a:srgbClr val="2696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0C230"/>
              </a:solidFill>
              <a:latin typeface="VNI-Times" pitchFamily="2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66800" y="1524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Câu </a:t>
            </a:r>
            <a:r>
              <a:rPr lang="en-US">
                <a:solidFill>
                  <a:srgbClr val="FF0000"/>
                </a:solidFill>
                <a:latin typeface="VNI-Times" pitchFamily="2" charset="0"/>
              </a:rPr>
              <a:t>1. Taùc haïi cuûa vieäc ñoát, phaù röøng 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95400" y="2590800"/>
            <a:ext cx="7437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NI-Times" pitchFamily="2" charset="0"/>
              </a:rPr>
              <a:t>a. Choáng luõ, gaây oâ nhieãm moâi tröôøng.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3352800"/>
            <a:ext cx="5691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NI-Times" pitchFamily="2" charset="0"/>
              </a:rPr>
              <a:t>b. Laøm saïch moâi tröôøng khoâng khí. 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384300" y="4111625"/>
            <a:ext cx="705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NI-Times" pitchFamily="2" charset="0"/>
              </a:rPr>
              <a:t>c. Gaây luõ luït, haïn haùn, oâ nhieãm moâi tröôøng.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2" grpId="1" animBg="1"/>
      <p:bldP spid="76803" grpId="0"/>
      <p:bldP spid="76803" grpId="1"/>
      <p:bldP spid="76804" grpId="0"/>
      <p:bldP spid="76804" grpId="1"/>
      <p:bldP spid="76805" grpId="0"/>
      <p:bldP spid="76805" grpId="1"/>
      <p:bldP spid="76806" grpId="0"/>
      <p:bldP spid="768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>
              <a:solidFill>
                <a:srgbClr val="FFFF99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pPr marL="609600" indent="-609600" eaLnBrk="0" hangingPunct="0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00"/>
                </a:solidFill>
              </a:rPr>
              <a:t>Câu 2. Trồng rừng sản xuất để:</a:t>
            </a:r>
          </a:p>
          <a:p>
            <a:pPr marL="609600" indent="-609600" eaLnBrk="0" hangingPunct="0">
              <a:spcBef>
                <a:spcPct val="50000"/>
              </a:spcBef>
              <a:buFontTx/>
              <a:buAutoNum type="alphaLcPeriod"/>
            </a:pPr>
            <a:r>
              <a:rPr lang="en-US"/>
              <a:t>Lấy nguyên liệu sản xuất giấy</a:t>
            </a:r>
          </a:p>
          <a:p>
            <a:pPr marL="609600" indent="-609600" eaLnBrk="0" hangingPunct="0">
              <a:spcBef>
                <a:spcPct val="50000"/>
              </a:spcBef>
              <a:buFontTx/>
              <a:buAutoNum type="alphaLcPeriod"/>
            </a:pPr>
            <a:r>
              <a:rPr lang="en-US"/>
              <a:t>Nghiên cứu khoa học</a:t>
            </a:r>
          </a:p>
          <a:p>
            <a:pPr marL="609600" indent="-609600" eaLnBrk="0" hangingPunct="0">
              <a:spcBef>
                <a:spcPct val="50000"/>
              </a:spcBef>
              <a:buFontTx/>
              <a:buAutoNum type="alphaLcPeriod"/>
            </a:pPr>
            <a:r>
              <a:rPr lang="en-US"/>
              <a:t>Chắn gió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33400" y="1905000"/>
            <a:ext cx="531813" cy="531813"/>
          </a:xfrm>
          <a:prstGeom prst="ellipse">
            <a:avLst/>
          </a:prstGeom>
          <a:noFill/>
          <a:ln w="9525">
            <a:solidFill>
              <a:srgbClr val="2696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0C230"/>
              </a:solidFill>
              <a:latin typeface="VNI-Times" pitchFamily="2" charset="0"/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>
              <a:solidFill>
                <a:srgbClr val="FFFF99"/>
              </a:solidFill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Dặn dò về nhà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Học bài cũ.</a:t>
            </a:r>
          </a:p>
          <a:p>
            <a:pPr>
              <a:lnSpc>
                <a:spcPct val="90000"/>
              </a:lnSpc>
            </a:pPr>
            <a:r>
              <a:rPr lang="en-US" sz="3600"/>
              <a:t>Đọc phần Có thể em chưa biết</a:t>
            </a:r>
          </a:p>
          <a:p>
            <a:pPr>
              <a:lnSpc>
                <a:spcPct val="90000"/>
              </a:lnSpc>
            </a:pPr>
            <a:r>
              <a:rPr lang="en-US" sz="3600"/>
              <a:t>Tìm hiểu những tác hại do phá rừng bừa bãi gây nên.</a:t>
            </a:r>
          </a:p>
          <a:p>
            <a:pPr>
              <a:lnSpc>
                <a:spcPct val="90000"/>
              </a:lnSpc>
            </a:pPr>
            <a:r>
              <a:rPr lang="en-US" sz="3600"/>
              <a:t>Chuẩn bị bài 23: Làm đất gieo ươm cây rừng. </a:t>
            </a:r>
          </a:p>
          <a:p>
            <a:pPr>
              <a:lnSpc>
                <a:spcPct val="90000"/>
              </a:lnSpc>
            </a:pPr>
            <a:r>
              <a:rPr lang="en-US" sz="3600"/>
              <a:t>Tìm hiểu các cách gieo ươm cây rừng tại địa phương.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Vai hình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24400"/>
            <a:ext cx="3581400" cy="198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151" name="Picture 7" descr="Vai_tro_cua_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800600"/>
            <a:ext cx="3962400" cy="1905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514600"/>
            <a:ext cx="35814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3" name="Picture 9" descr="Vai_hính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0"/>
            <a:ext cx="3581400" cy="2228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4" name="Picture 10" descr="Vai_tro_cua_ru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0"/>
            <a:ext cx="3962400" cy="221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514600"/>
            <a:ext cx="39624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333875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9906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/>
              <a:t>- Làm sạch môi trường không khí.</a:t>
            </a:r>
          </a:p>
        </p:txBody>
      </p:sp>
      <p:pic>
        <p:nvPicPr>
          <p:cNvPr id="66567" name="Picture 7" descr="Vai_hính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"/>
            <a:ext cx="4724400" cy="2798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181600" y="3352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THÔNG TIN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343400" y="3810000"/>
            <a:ext cx="4800600" cy="1006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1 ha rừng có khả năng hấp thụ từ 220 đến 280 kg khí CO</a:t>
            </a:r>
            <a:r>
              <a:rPr lang="en-US" sz="2000" baseline="-25000">
                <a:solidFill>
                  <a:srgbClr val="0000CC"/>
                </a:solidFill>
              </a:rPr>
              <a:t>2 </a:t>
            </a:r>
            <a:r>
              <a:rPr lang="en-US" sz="2000">
                <a:solidFill>
                  <a:srgbClr val="0000CC"/>
                </a:solidFill>
              </a:rPr>
              <a:t>và cùng lúc thải ra 180 đến 200 kg khí O2 trong một ngày đêm.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343400" y="4953000"/>
            <a:ext cx="4800600" cy="1311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1 ha rừng có thể lọc từ không khí 50 đến 70 tấn bụi trong 1 năm, làm giảm lượng bụi khí quyển xuống còn 20 đến 40 % và độ vẫn đục của bầu trời xuống 10 đến 30%.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343400" y="6400800"/>
            <a:ext cx="48006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cs typeface="Times New Roman" pitchFamily="18" charset="0"/>
              </a:rPr>
              <a:t>1 ha rừng Dẻ có thể hút 68 tấn bụi / năm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8" grpId="0"/>
      <p:bldP spid="66569" grpId="0" animBg="1"/>
      <p:bldP spid="66570" grpId="0" animBg="1"/>
      <p:bldP spid="665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4333875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11430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/>
              <a:t>- Làm sạch môi trường không khí.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1752600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olidFill>
                  <a:srgbClr val="FF3300"/>
                </a:solidFill>
                <a:sym typeface="Wingdings" pitchFamily="2" charset="2"/>
              </a:rPr>
              <a:t>- </a:t>
            </a:r>
            <a:r>
              <a:rPr lang="en-US" sz="2400"/>
              <a:t>Phòng hộ (Hạn chế tốc độ dòng chảy, chắn gió, chống xói mòn đất ở vùng đồi núi, chống lũ lụt, cố định cát ven biển …).</a:t>
            </a:r>
          </a:p>
        </p:txBody>
      </p:sp>
      <p:pic>
        <p:nvPicPr>
          <p:cNvPr id="67592" name="Picture 8" descr="Vai_tro_cua_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"/>
            <a:ext cx="4724400" cy="300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181600" y="3581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THÔNG TIN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343400" y="4038600"/>
            <a:ext cx="4800600" cy="1311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Lượng nước, dòng chảy ở rừng hỗn loài lá rộng có tán che 0,7 – 0,8 là khoảng 44 m</a:t>
            </a:r>
            <a:r>
              <a:rPr lang="en-US" sz="2000" baseline="30000">
                <a:solidFill>
                  <a:srgbClr val="0000CC"/>
                </a:solidFill>
              </a:rPr>
              <a:t>3 </a:t>
            </a:r>
            <a:r>
              <a:rPr lang="en-US" sz="2000">
                <a:solidFill>
                  <a:srgbClr val="0000CC"/>
                </a:solidFill>
              </a:rPr>
              <a:t>/ha/năm, còn ở đất rừng sau khai thác trắng là gần 1.900 m</a:t>
            </a:r>
            <a:r>
              <a:rPr lang="en-US" sz="2000" baseline="30000">
                <a:solidFill>
                  <a:srgbClr val="0000CC"/>
                </a:solidFill>
              </a:rPr>
              <a:t>3</a:t>
            </a:r>
            <a:r>
              <a:rPr lang="en-US" sz="2000">
                <a:solidFill>
                  <a:srgbClr val="0000CC"/>
                </a:solidFill>
              </a:rPr>
              <a:t> /ha/năm.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343400" y="5546725"/>
            <a:ext cx="48006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Phía sau rừng trong phạm vi 200m, tốc độ gió chỉ còn khoảng 30% so với ban đầu.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3" grpId="0"/>
      <p:bldP spid="67594" grpId="0" animBg="1"/>
      <p:bldP spid="675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4824413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11430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/>
              <a:t>- Làm sạch môi trường không khí.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1600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 </a:t>
            </a:r>
            <a:r>
              <a:rPr lang="en-US" sz="2400"/>
              <a:t>Phòng hộ. 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1905000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xuất khẩu.</a:t>
            </a:r>
          </a:p>
        </p:txBody>
      </p:sp>
      <p:pic>
        <p:nvPicPr>
          <p:cNvPr id="17414" name="Picture 6" descr="Vai tro cua rung(3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267200" cy="2871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4824413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12954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/>
              <a:t>- Làm sạch môi trường không khí.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15240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 </a:t>
            </a:r>
            <a:r>
              <a:rPr lang="en-US" sz="2400"/>
              <a:t>Phòng hộ.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20320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xuất khẩu.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26670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sản xuất, làm đồ gia dụng …</a:t>
            </a:r>
          </a:p>
        </p:txBody>
      </p:sp>
      <p:pic>
        <p:nvPicPr>
          <p:cNvPr id="17415" name="Picture 7" descr="Vai tro cua rung(4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4038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4824413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2954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/>
              <a:t>- Làm sạch môi trường không khí.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15240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 </a:t>
            </a:r>
            <a:r>
              <a:rPr lang="en-US" sz="2400"/>
              <a:t>Phòng hộ.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20320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xuất khẩu.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26670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sản xuất, làm đồ gia dụng …</a:t>
            </a:r>
          </a:p>
        </p:txBody>
      </p:sp>
      <p:pic>
        <p:nvPicPr>
          <p:cNvPr id="78858" name="Picture 10" descr="Vai hình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4038600" cy="3048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5052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Phục vụ du lịch, nghỉ dưỡng, giải trí.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I. VAI TRÒ CỦA RỪNG VÀ TRỒNG RỪNG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Tiết 23 - Bài 22: VAI TRÒ CỦA RỪNG VÀ NHIỆM VỤ TRỒNG RỪNG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4824413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12954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/>
              <a:t>- Làm sạch môi trường không khí.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15240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 </a:t>
            </a:r>
            <a:r>
              <a:rPr lang="en-US" sz="2400"/>
              <a:t>Phòng hộ.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20320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xuất khẩu.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26670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Cung cấp nguyên liệu để sản xuất, làm đồ gia dụng …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5052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ym typeface="Wingdings" pitchFamily="2" charset="2"/>
              </a:rPr>
              <a:t>-</a:t>
            </a:r>
            <a:r>
              <a:rPr lang="en-US" sz="2400"/>
              <a:t> Phục vụ du lịch, nghỉ dưỡng, giải trí.</a:t>
            </a:r>
          </a:p>
        </p:txBody>
      </p:sp>
      <p:pic>
        <p:nvPicPr>
          <p:cNvPr id="79883" name="Picture 11" descr="Vai_tro_cua_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762000"/>
            <a:ext cx="4191000" cy="304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41910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ym typeface="Wingdings" pitchFamily="2" charset="2"/>
              </a:rPr>
              <a:t>-</a:t>
            </a:r>
            <a:r>
              <a:rPr lang="en-US"/>
              <a:t> </a:t>
            </a:r>
            <a:r>
              <a:rPr lang="en-US" sz="2400"/>
              <a:t>Phục vụ nghiên cứu khoa học, bảo tồn các hệ sinh thái rừng tự nhiên, các nguồn gen động thực vật rừng.</a:t>
            </a: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5029200" y="4418013"/>
            <a:ext cx="3962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Kể tên một số vườn quốc gia, khu dự trữ thiên nhiên mà em biết.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4" grpId="0"/>
      <p:bldP spid="7988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1 - &amp;quot;TIẾT 23 - BÀI 22:&amp;#x0D;&amp;#x0A; VAI TRÒ CỦA RỪNG VÀ NHIỆM VỤ CỦA TRỒNG RỪNG &amp;quot;&quot;/&gt;&lt;property id=&quot;20307&quot; value=&quot;257&quot;/&gt;&lt;/object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58&quot;/&gt;&lt;/object&gt;&lt;object type=&quot;3&quot; unique_id=&quot;10009&quot;&gt;&lt;property id=&quot;20148&quot; value=&quot;5&quot;/&gt;&lt;property id=&quot;20300&quot; value=&quot;Slide 4&quot;/&gt;&lt;property id=&quot;20307&quot; value=&quot;304&quot;/&gt;&lt;/object&gt;&lt;object type=&quot;3&quot; unique_id=&quot;10010&quot;&gt;&lt;property id=&quot;20148&quot; value=&quot;5&quot;/&gt;&lt;property id=&quot;20300&quot; value=&quot;Slide 5&quot;/&gt;&lt;property id=&quot;20307&quot; value=&quot;305&quot;/&gt;&lt;/object&gt;&lt;object type=&quot;3&quot; unique_id=&quot;10011&quot;&gt;&lt;property id=&quot;20148&quot; value=&quot;5&quot;/&gt;&lt;property id=&quot;20300&quot; value=&quot;Slide 6&quot;/&gt;&lt;property id=&quot;20307&quot; value=&quot;306&quot;/&gt;&lt;/object&gt;&lt;object type=&quot;3&quot; unique_id=&quot;10012&quot;&gt;&lt;property id=&quot;20148&quot; value=&quot;5&quot;/&gt;&lt;property id=&quot;20300&quot; value=&quot;Slide 7&quot;/&gt;&lt;property id=&quot;20307&quot; value=&quot;307&quot;/&gt;&lt;/object&gt;&lt;object type=&quot;3&quot; unique_id=&quot;10013&quot;&gt;&lt;property id=&quot;20148&quot; value=&quot;5&quot;/&gt;&lt;property id=&quot;20300&quot; value=&quot;Slide 8&quot;/&gt;&lt;property id=&quot;20307&quot; value=&quot;315&quot;/&gt;&lt;/object&gt;&lt;object type=&quot;3&quot; unique_id=&quot;10014&quot;&gt;&lt;property id=&quot;20148&quot; value=&quot;5&quot;/&gt;&lt;property id=&quot;20300&quot; value=&quot;Slide 9&quot;/&gt;&lt;property id=&quot;20307&quot; value=&quot;316&quot;/&gt;&lt;/object&gt;&lt;object type=&quot;3&quot; unique_id=&quot;10015&quot;&gt;&lt;property id=&quot;20148&quot; value=&quot;5&quot;/&gt;&lt;property id=&quot;20300&quot; value=&quot;Slide 10&quot;/&gt;&lt;property id=&quot;20307&quot; value=&quot;301&quot;/&gt;&lt;/object&gt;&lt;object type=&quot;3&quot; unique_id=&quot;10016&quot;&gt;&lt;property id=&quot;20148&quot; value=&quot;5&quot;/&gt;&lt;property id=&quot;20300&quot; value=&quot;Slide 11&quot;/&gt;&lt;property id=&quot;20307&quot; value=&quot;317&quot;/&gt;&lt;/object&gt;&lt;object type=&quot;3&quot; unique_id=&quot;10017&quot;&gt;&lt;property id=&quot;20148&quot; value=&quot;5&quot;/&gt;&lt;property id=&quot;20300&quot; value=&quot;Slide 12&quot;/&gt;&lt;property id=&quot;20307&quot; value=&quot;263&quot;/&gt;&lt;/object&gt;&lt;object type=&quot;3&quot; unique_id=&quot;10018&quot;&gt;&lt;property id=&quot;20148&quot; value=&quot;5&quot;/&gt;&lt;property id=&quot;20300&quot; value=&quot;Slide 13&quot;/&gt;&lt;property id=&quot;20307&quot; value=&quot;274&quot;/&gt;&lt;/object&gt;&lt;object type=&quot;3&quot; unique_id=&quot;10019&quot;&gt;&lt;property id=&quot;20148&quot; value=&quot;5&quot;/&gt;&lt;property id=&quot;20300&quot; value=&quot;Slide 14&quot;/&gt;&lt;property id=&quot;20307&quot; value=&quot;310&quot;/&gt;&lt;/object&gt;&lt;object type=&quot;3&quot; unique_id=&quot;10020&quot;&gt;&lt;property id=&quot;20148&quot; value=&quot;5&quot;/&gt;&lt;property id=&quot;20300&quot; value=&quot;Slide 15&quot;/&gt;&lt;property id=&quot;20307&quot; value=&quot;272&quot;/&gt;&lt;/object&gt;&lt;object type=&quot;3&quot; unique_id=&quot;10021&quot;&gt;&lt;property id=&quot;20148&quot; value=&quot;5&quot;/&gt;&lt;property id=&quot;20300&quot; value=&quot;Slide 16&quot;/&gt;&lt;property id=&quot;20307&quot; value=&quot;276&quot;/&gt;&lt;/object&gt;&lt;object type=&quot;3&quot; unique_id=&quot;10022&quot;&gt;&lt;property id=&quot;20148&quot; value=&quot;5&quot;/&gt;&lt;property id=&quot;20300&quot; value=&quot;Slide 17&quot;/&gt;&lt;property id=&quot;20307&quot; value=&quot;302&quot;/&gt;&lt;/object&gt;&lt;object type=&quot;3&quot; unique_id=&quot;10023&quot;&gt;&lt;property id=&quot;20148&quot; value=&quot;5&quot;/&gt;&lt;property id=&quot;20300&quot; value=&quot;Slide 18&quot;/&gt;&lt;property id=&quot;20307&quot; value=&quot;312&quot;/&gt;&lt;/object&gt;&lt;object type=&quot;3&quot; unique_id=&quot;10024&quot;&gt;&lt;property id=&quot;20148&quot; value=&quot;5&quot;/&gt;&lt;property id=&quot;20300&quot; value=&quot;Slide 19&quot;/&gt;&lt;property id=&quot;20307&quot; value=&quot;275&quot;/&gt;&lt;/object&gt;&lt;object type=&quot;3&quot; unique_id=&quot;10025&quot;&gt;&lt;property id=&quot;20148&quot; value=&quot;5&quot;/&gt;&lt;property id=&quot;20300&quot; value=&quot;Slide 20&quot;/&gt;&lt;property id=&quot;20307&quot; value=&quot;319&quot;/&gt;&lt;/object&gt;&lt;object type=&quot;3&quot; unique_id=&quot;10026&quot;&gt;&lt;property id=&quot;20148&quot; value=&quot;5&quot;/&gt;&lt;property id=&quot;20300&quot; value=&quot;Slide 21&quot;/&gt;&lt;property id=&quot;20307&quot; value=&quot;320&quot;/&gt;&lt;/object&gt;&lt;object type=&quot;3&quot; unique_id=&quot;10027&quot;&gt;&lt;property id=&quot;20148&quot; value=&quot;5&quot;/&gt;&lt;property id=&quot;20300&quot; value=&quot;Slide 22&quot;/&gt;&lt;property id=&quot;20307&quot; value=&quot;314&quot;/&gt;&lt;/object&gt;&lt;object type=&quot;3&quot; unique_id=&quot;10028&quot;&gt;&lt;property id=&quot;20148&quot; value=&quot;5&quot;/&gt;&lt;property id=&quot;20300&quot; value=&quot;Slide 23&quot;/&gt;&lt;property id=&quot;20307&quot; value=&quot;296&quot;/&gt;&lt;/object&gt;&lt;object type=&quot;3&quot; unique_id=&quot;10030&quot;&gt;&lt;property id=&quot;20148&quot; value=&quot;5&quot;/&gt;&lt;property id=&quot;20300&quot; value=&quot;Slide 24 - &amp;quot;Dặn dò về nhà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1742</Words>
  <Application>Microsoft PowerPoint</Application>
  <PresentationFormat>On-screen Show (4:3)</PresentationFormat>
  <Paragraphs>239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Wingdings</vt:lpstr>
      <vt:lpstr>VNI-Bodon-Poster</vt:lpstr>
      <vt:lpstr>.VnTime</vt:lpstr>
      <vt:lpstr>VNI-Times</vt:lpstr>
      <vt:lpstr>Default Design</vt:lpstr>
      <vt:lpstr>TIẾT 23 - BÀI 22:  VAI TRÒ CỦA RỪNG VÀ NHIỆM VỤ CỦA TRỒNG RỪNG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Dặn dò về nhà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AnhTuan</dc:creator>
  <cp:lastModifiedBy>AnhTuan</cp:lastModifiedBy>
  <cp:revision>137</cp:revision>
  <cp:lastPrinted>1601-01-01T00:00:00Z</cp:lastPrinted>
  <dcterms:created xsi:type="dcterms:W3CDTF">1601-01-01T00:00:00Z</dcterms:created>
  <dcterms:modified xsi:type="dcterms:W3CDTF">2015-01-16T00:27:51Z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